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990"/>
    <a:srgbClr val="173E8B"/>
    <a:srgbClr val="0C2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65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29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27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50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04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543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42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08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94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79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48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0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90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067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79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44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8E6F1-D3D2-4D94-88DA-3B6AAB0E898A}" type="datetimeFigureOut">
              <a:rPr lang="sl-SI" smtClean="0"/>
              <a:t>24. 04. 2022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13C7-893E-4DA1-986B-187B037602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270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>
                <a:latin typeface="Viner Hand ITC" panose="03070502030502020203" pitchFamily="66" charset="0"/>
              </a:rPr>
              <a:t>EASTER IN SLOVENIA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123767" y="3608440"/>
            <a:ext cx="750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BY: Ajda Vozelj, Tadeja Rozman </a:t>
            </a:r>
            <a:r>
              <a:rPr lang="sl-SI" dirty="0" err="1"/>
              <a:t>and</a:t>
            </a:r>
            <a:r>
              <a:rPr lang="sl-SI" dirty="0"/>
              <a:t> Hana Zakšek Lamovšek</a:t>
            </a:r>
          </a:p>
        </p:txBody>
      </p:sp>
    </p:spTree>
    <p:extLst>
      <p:ext uri="{BB962C8B-B14F-4D97-AF65-F5344CB8AC3E}">
        <p14:creationId xmlns:p14="http://schemas.microsoft.com/office/powerpoint/2010/main" val="145084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9599" y="1001976"/>
            <a:ext cx="9905998" cy="1478570"/>
          </a:xfrm>
        </p:spPr>
        <p:txBody>
          <a:bodyPr/>
          <a:lstStyle/>
          <a:p>
            <a:r>
              <a:rPr lang="sl-SI" dirty="0">
                <a:solidFill>
                  <a:srgbClr val="126990"/>
                </a:solidFill>
              </a:rPr>
              <a:t>WHEN DO WE CELEBRATE EASTER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celebrate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on 17th april </a:t>
            </a:r>
            <a:r>
              <a:rPr lang="sl-SI" dirty="0" err="1"/>
              <a:t>which</a:t>
            </a:r>
            <a:r>
              <a:rPr lang="sl-SI" dirty="0"/>
              <a:t> is in 4 </a:t>
            </a:r>
            <a:r>
              <a:rPr lang="sl-SI" dirty="0" err="1"/>
              <a:t>days</a:t>
            </a:r>
            <a:r>
              <a:rPr lang="sl-SI" dirty="0"/>
              <a:t>.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Monday</a:t>
            </a:r>
            <a:r>
              <a:rPr lang="sl-SI" dirty="0"/>
              <a:t>, </a:t>
            </a:r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means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don‘t</a:t>
            </a:r>
            <a:r>
              <a:rPr lang="sl-SI" dirty="0"/>
              <a:t> go to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job</a:t>
            </a:r>
            <a:r>
              <a:rPr lang="sl-SI" dirty="0"/>
              <a:t>.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stores</a:t>
            </a:r>
            <a:r>
              <a:rPr lang="sl-SI" dirty="0"/>
              <a:t> are </a:t>
            </a:r>
            <a:r>
              <a:rPr lang="sl-SI" dirty="0" err="1"/>
              <a:t>closed</a:t>
            </a:r>
            <a:r>
              <a:rPr lang="sl-SI" dirty="0"/>
              <a:t>  </a:t>
            </a:r>
            <a:r>
              <a:rPr lang="sl-SI" dirty="0" err="1"/>
              <a:t>both</a:t>
            </a:r>
            <a:r>
              <a:rPr lang="sl-SI" dirty="0"/>
              <a:t> </a:t>
            </a:r>
            <a:r>
              <a:rPr lang="sl-SI" dirty="0" err="1"/>
              <a:t>days</a:t>
            </a:r>
            <a:r>
              <a:rPr lang="sl-SI" dirty="0"/>
              <a:t>.</a:t>
            </a:r>
          </a:p>
        </p:txBody>
      </p:sp>
      <p:pic>
        <p:nvPicPr>
          <p:cNvPr id="2050" name="Picture 2" descr="Calendar Easter Sunday 2022 April 17 with red tulips on wooden background  Stock Photo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23">
            <a:off x="6703451" y="3629024"/>
            <a:ext cx="3987496" cy="29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,279 Store Closing Stock Photos, Pictures &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971925"/>
            <a:ext cx="4050623" cy="27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4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126990"/>
                </a:solidFill>
              </a:rPr>
              <a:t>WHAT WE DO ON EASTER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541714"/>
          </a:xfrm>
        </p:spPr>
        <p:txBody>
          <a:bodyPr/>
          <a:lstStyle/>
          <a:p>
            <a:r>
              <a:rPr lang="sl-SI" dirty="0" err="1"/>
              <a:t>We</a:t>
            </a:r>
            <a:r>
              <a:rPr lang="sl-SI" dirty="0"/>
              <a:t> go to </a:t>
            </a:r>
            <a:r>
              <a:rPr lang="sl-SI" dirty="0" err="1"/>
              <a:t>church</a:t>
            </a:r>
            <a:r>
              <a:rPr lang="sl-SI" dirty="0"/>
              <a:t> on </a:t>
            </a:r>
            <a:r>
              <a:rPr lang="sl-SI" dirty="0" err="1"/>
              <a:t>Saturday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very</a:t>
            </a:r>
            <a:r>
              <a:rPr lang="sl-SI" dirty="0"/>
              <a:t> </a:t>
            </a:r>
            <a:r>
              <a:rPr lang="sl-SI" dirty="0" err="1"/>
              <a:t>morning</a:t>
            </a:r>
            <a:r>
              <a:rPr lang="sl-SI" dirty="0"/>
              <a:t> to </a:t>
            </a:r>
            <a:r>
              <a:rPr lang="sl-SI" dirty="0" err="1"/>
              <a:t>bless</a:t>
            </a:r>
            <a:r>
              <a:rPr lang="sl-SI" dirty="0"/>
              <a:t> </a:t>
            </a:r>
            <a:r>
              <a:rPr lang="sl-SI" dirty="0" err="1"/>
              <a:t>painted</a:t>
            </a:r>
            <a:r>
              <a:rPr lang="sl-SI" dirty="0"/>
              <a:t> </a:t>
            </a:r>
            <a:r>
              <a:rPr lang="sl-SI" dirty="0" err="1"/>
              <a:t>eggs</a:t>
            </a:r>
            <a:r>
              <a:rPr lang="sl-SI" dirty="0"/>
              <a:t>, ham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horse</a:t>
            </a:r>
            <a:r>
              <a:rPr lang="sl-SI" dirty="0"/>
              <a:t> </a:t>
            </a:r>
            <a:r>
              <a:rPr lang="sl-SI" dirty="0" err="1"/>
              <a:t>radish</a:t>
            </a:r>
            <a:r>
              <a:rPr lang="sl-SI" dirty="0"/>
              <a:t>. </a:t>
            </a:r>
            <a:r>
              <a:rPr lang="sl-SI" dirty="0" err="1"/>
              <a:t>Then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eat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food</a:t>
            </a:r>
            <a:r>
              <a:rPr lang="sl-SI" dirty="0"/>
              <a:t>.</a:t>
            </a:r>
          </a:p>
          <a:p>
            <a:r>
              <a:rPr lang="sl-SI" dirty="0"/>
              <a:t>On </a:t>
            </a:r>
            <a:r>
              <a:rPr lang="sl-SI" dirty="0" err="1"/>
              <a:t>Sunday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go to </a:t>
            </a:r>
            <a:r>
              <a:rPr lang="sl-SI" dirty="0" err="1"/>
              <a:t>church</a:t>
            </a:r>
            <a:r>
              <a:rPr lang="sl-SI" dirty="0"/>
              <a:t> </a:t>
            </a:r>
            <a:r>
              <a:rPr lang="sl-SI" dirty="0" err="1"/>
              <a:t>again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then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meet</a:t>
            </a:r>
            <a:r>
              <a:rPr lang="sl-SI" dirty="0"/>
              <a:t> up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friends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.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hide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eggs</a:t>
            </a:r>
            <a:r>
              <a:rPr lang="sl-SI" dirty="0"/>
              <a:t> so </a:t>
            </a:r>
            <a:r>
              <a:rPr lang="sl-SI" dirty="0" err="1"/>
              <a:t>children</a:t>
            </a:r>
            <a:r>
              <a:rPr lang="sl-SI" dirty="0"/>
              <a:t> </a:t>
            </a:r>
            <a:r>
              <a:rPr lang="sl-SI" dirty="0" err="1"/>
              <a:t>try</a:t>
            </a:r>
            <a:r>
              <a:rPr lang="sl-SI" dirty="0"/>
              <a:t> to </a:t>
            </a:r>
            <a:r>
              <a:rPr lang="sl-SI" dirty="0" err="1"/>
              <a:t>find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.</a:t>
            </a:r>
          </a:p>
        </p:txBody>
      </p:sp>
      <p:pic>
        <p:nvPicPr>
          <p:cNvPr id="1027" name="Picture 3" descr="How To Throw The Ultimate Easter Egg Hunt | HuffPost UK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689">
            <a:off x="8807963" y="197058"/>
            <a:ext cx="3148065" cy="21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lessing of the Easter Baskets on Holy Satur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42" y="4194176"/>
            <a:ext cx="3752616" cy="25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9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4288" y="866168"/>
            <a:ext cx="9905998" cy="1478570"/>
          </a:xfrm>
        </p:spPr>
        <p:txBody>
          <a:bodyPr/>
          <a:lstStyle/>
          <a:p>
            <a:r>
              <a:rPr lang="sl-SI" dirty="0">
                <a:solidFill>
                  <a:srgbClr val="126990"/>
                </a:solidFill>
              </a:rPr>
              <a:t>HOW WE COLOUR EASTER EGGS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colour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in </a:t>
            </a:r>
            <a:r>
              <a:rPr lang="sl-SI" dirty="0" err="1"/>
              <a:t>natural</a:t>
            </a:r>
            <a:r>
              <a:rPr lang="sl-SI" dirty="0"/>
              <a:t> </a:t>
            </a:r>
            <a:r>
              <a:rPr lang="sl-SI" dirty="0" err="1"/>
              <a:t>colour</a:t>
            </a:r>
            <a:r>
              <a:rPr lang="sl-SI" dirty="0"/>
              <a:t>.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usually</a:t>
            </a:r>
            <a:r>
              <a:rPr lang="sl-SI" dirty="0"/>
              <a:t> </a:t>
            </a:r>
            <a:r>
              <a:rPr lang="sl-SI" dirty="0" err="1"/>
              <a:t>colour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,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onion</a:t>
            </a:r>
            <a:r>
              <a:rPr lang="sl-SI" dirty="0"/>
              <a:t> </a:t>
            </a:r>
            <a:r>
              <a:rPr lang="sl-SI" dirty="0" err="1"/>
              <a:t>peels</a:t>
            </a:r>
            <a:r>
              <a:rPr lang="sl-SI" dirty="0"/>
              <a:t>, </a:t>
            </a:r>
            <a:r>
              <a:rPr lang="sl-SI" dirty="0" err="1"/>
              <a:t>spinach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something</a:t>
            </a:r>
            <a:r>
              <a:rPr lang="sl-SI" dirty="0"/>
              <a:t> </a:t>
            </a:r>
            <a:r>
              <a:rPr lang="sl-SI" dirty="0" err="1"/>
              <a:t>else</a:t>
            </a:r>
            <a:r>
              <a:rPr lang="sl-SI" dirty="0"/>
              <a:t>. At </a:t>
            </a:r>
            <a:r>
              <a:rPr lang="sl-SI" dirty="0" err="1"/>
              <a:t>first</a:t>
            </a:r>
            <a:r>
              <a:rPr lang="sl-SI" dirty="0"/>
              <a:t> </a:t>
            </a:r>
            <a:r>
              <a:rPr lang="sl-SI" dirty="0" err="1"/>
              <a:t>they</a:t>
            </a:r>
            <a:r>
              <a:rPr lang="sl-SI" dirty="0"/>
              <a:t> are </a:t>
            </a:r>
            <a:r>
              <a:rPr lang="sl-SI" dirty="0" err="1"/>
              <a:t>very</a:t>
            </a:r>
            <a:r>
              <a:rPr lang="sl-SI" dirty="0"/>
              <a:t> </a:t>
            </a:r>
            <a:r>
              <a:rPr lang="sl-SI" dirty="0" err="1"/>
              <a:t>pale</a:t>
            </a:r>
            <a:r>
              <a:rPr lang="sl-SI" dirty="0"/>
              <a:t>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soon</a:t>
            </a:r>
            <a:r>
              <a:rPr lang="sl-SI" dirty="0"/>
              <a:t> </a:t>
            </a:r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become</a:t>
            </a:r>
            <a:r>
              <a:rPr lang="sl-SI" dirty="0"/>
              <a:t> more </a:t>
            </a:r>
            <a:r>
              <a:rPr lang="sl-SI" dirty="0" err="1"/>
              <a:t>vibrant</a:t>
            </a:r>
            <a:r>
              <a:rPr lang="sl-SI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634">
            <a:off x="8809086" y="3503432"/>
            <a:ext cx="2412444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2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65792" y="299057"/>
            <a:ext cx="945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126990"/>
                </a:solidFill>
              </a:rPr>
              <a:t>RECIPE </a:t>
            </a:r>
            <a:r>
              <a:rPr lang="sl-SI" sz="3600" dirty="0" err="1">
                <a:solidFill>
                  <a:srgbClr val="126990"/>
                </a:solidFill>
              </a:rPr>
              <a:t>for</a:t>
            </a:r>
            <a:r>
              <a:rPr lang="sl-SI" sz="3600" dirty="0">
                <a:solidFill>
                  <a:srgbClr val="126990"/>
                </a:solidFill>
              </a:rPr>
              <a:t> WALNUT</a:t>
            </a:r>
            <a:r>
              <a:rPr lang="sl-SI" sz="3600" dirty="0"/>
              <a:t> </a:t>
            </a:r>
            <a:r>
              <a:rPr lang="sl-SI" sz="3600" dirty="0">
                <a:solidFill>
                  <a:srgbClr val="126990"/>
                </a:solidFill>
              </a:rPr>
              <a:t>ROLL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2250" y="945388"/>
            <a:ext cx="3044103" cy="5791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100" dirty="0" err="1">
                <a:solidFill>
                  <a:srgbClr val="126990"/>
                </a:solidFill>
                <a:latin typeface="Impact" panose="020B0806030902050204" pitchFamily="34" charset="0"/>
              </a:rPr>
              <a:t>Dough</a:t>
            </a:r>
            <a:r>
              <a:rPr lang="sl-SI" altLang="sl-SI" sz="2100" dirty="0">
                <a:solidFill>
                  <a:srgbClr val="126990"/>
                </a:solidFill>
                <a:latin typeface="Impact" panose="020B080603090205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100" dirty="0" err="1">
                <a:latin typeface="inherit"/>
              </a:rPr>
              <a:t>Flour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 600 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Salt</a:t>
            </a:r>
            <a:r>
              <a:rPr kumimoji="0" lang="sl-SI" altLang="sl-SI" sz="2100" b="0" i="0" u="none" strike="noStrike" cap="none" normalizeH="0" dirty="0">
                <a:ln>
                  <a:noFill/>
                </a:ln>
                <a:effectLst/>
                <a:latin typeface="inherit"/>
              </a:rPr>
              <a:t>             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0.5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tsp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Yeast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1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piece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Sugar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40 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Butter</a:t>
            </a:r>
            <a:r>
              <a:rPr lang="sl-SI" altLang="sl-SI" sz="2100" dirty="0">
                <a:latin typeface="inherit"/>
              </a:rPr>
              <a:t>          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75 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Milk             3 dl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Lemon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peel</a:t>
            </a:r>
            <a:r>
              <a:rPr lang="sl-SI" altLang="sl-SI" sz="2100" dirty="0">
                <a:latin typeface="inherit"/>
              </a:rPr>
              <a:t> 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1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piece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Yolk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   3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pieces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Rum            0.5 dl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solidFill>
                  <a:srgbClr val="126990"/>
                </a:solidFill>
                <a:effectLst/>
                <a:latin typeface="Impact" panose="020B0806030902050204" pitchFamily="34" charset="0"/>
              </a:rPr>
              <a:t>For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solidFill>
                  <a:srgbClr val="126990"/>
                </a:solidFill>
                <a:effectLst/>
                <a:latin typeface="Impact" panose="020B0806030902050204" pitchFamily="34" charset="0"/>
              </a:rPr>
              <a:t>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solidFill>
                  <a:srgbClr val="126990"/>
                </a:solidFill>
                <a:effectLst/>
                <a:latin typeface="Impact" panose="020B0806030902050204" pitchFamily="34" charset="0"/>
              </a:rPr>
              <a:t>the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solidFill>
                  <a:srgbClr val="126990"/>
                </a:solidFill>
                <a:effectLst/>
                <a:latin typeface="Impact" panose="020B0806030902050204" pitchFamily="34" charset="0"/>
              </a:rPr>
              <a:t>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solidFill>
                  <a:srgbClr val="126990"/>
                </a:solidFill>
                <a:effectLst/>
                <a:latin typeface="Impact" panose="020B0806030902050204" pitchFamily="34" charset="0"/>
              </a:rPr>
              <a:t>filling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solidFill>
                  <a:srgbClr val="126990"/>
                </a:solidFill>
                <a:effectLst/>
                <a:latin typeface="Impact" panose="020B0806030902050204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Ground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walnuts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500 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Vanilla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stick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1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piece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Butter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      100 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Sugar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       200 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Milk                    2 dl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Eggs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                 2 </a:t>
            </a:r>
            <a:r>
              <a:rPr kumimoji="0" lang="sl-SI" altLang="sl-SI" sz="2100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pieces</a:t>
            </a: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Rum                  1 dl</a:t>
            </a:r>
            <a:r>
              <a:rPr kumimoji="0" lang="sl-SI" altLang="sl-SI" sz="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" y="4067471"/>
            <a:ext cx="11621386" cy="4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Orehova potica (video recept) | Jernej Kitch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61" y="1333384"/>
            <a:ext cx="7523016" cy="50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6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9988" y="0"/>
            <a:ext cx="9905998" cy="1478570"/>
          </a:xfrm>
        </p:spPr>
        <p:txBody>
          <a:bodyPr/>
          <a:lstStyle/>
          <a:p>
            <a:r>
              <a:rPr lang="sl-SI" dirty="0">
                <a:solidFill>
                  <a:srgbClr val="126990"/>
                </a:solidFill>
              </a:rPr>
              <a:t>HOW TO MAKE IT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4738" y="1247775"/>
            <a:ext cx="10361611" cy="5372102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 err="1">
                <a:solidFill>
                  <a:srgbClr val="126990"/>
                </a:solidFill>
                <a:latin typeface="Impact" panose="020B0806030902050204" pitchFamily="34" charset="0"/>
              </a:rPr>
              <a:t>Dough</a:t>
            </a:r>
            <a:r>
              <a:rPr lang="sl-SI" altLang="sl-SI" sz="2600" dirty="0">
                <a:solidFill>
                  <a:srgbClr val="126990"/>
                </a:solidFill>
                <a:latin typeface="inherit"/>
              </a:rPr>
              <a:t>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>
                <a:latin typeface="inherit"/>
              </a:rPr>
              <a:t>1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yeast</a:t>
            </a:r>
            <a:r>
              <a:rPr lang="sl-SI" altLang="sl-SI" sz="2600" dirty="0">
                <a:latin typeface="inherit"/>
              </a:rPr>
              <a:t> is </a:t>
            </a:r>
            <a:r>
              <a:rPr lang="sl-SI" altLang="sl-SI" sz="2600" dirty="0" err="1">
                <a:latin typeface="inherit"/>
              </a:rPr>
              <a:t>dissolved</a:t>
            </a:r>
            <a:r>
              <a:rPr lang="sl-SI" altLang="sl-SI" sz="2600" dirty="0">
                <a:latin typeface="inherit"/>
              </a:rPr>
              <a:t> in </a:t>
            </a:r>
            <a:r>
              <a:rPr lang="sl-SI" altLang="sl-SI" sz="2600" dirty="0" err="1">
                <a:latin typeface="inherit"/>
              </a:rPr>
              <a:t>warm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milk</a:t>
            </a:r>
            <a:r>
              <a:rPr lang="sl-SI" altLang="sl-SI" sz="2600" dirty="0">
                <a:latin typeface="inherit"/>
              </a:rPr>
              <a:t> to </a:t>
            </a:r>
            <a:r>
              <a:rPr lang="sl-SI" altLang="sl-SI" sz="2600" dirty="0" err="1">
                <a:latin typeface="inherit"/>
              </a:rPr>
              <a:t>which</a:t>
            </a:r>
            <a:r>
              <a:rPr lang="sl-SI" altLang="sl-SI" sz="2600" dirty="0">
                <a:latin typeface="inherit"/>
              </a:rPr>
              <a:t> rum is </a:t>
            </a:r>
            <a:r>
              <a:rPr lang="sl-SI" altLang="sl-SI" sz="2600" dirty="0" err="1">
                <a:latin typeface="inherit"/>
              </a:rPr>
              <a:t>added</a:t>
            </a:r>
            <a:r>
              <a:rPr lang="sl-SI" altLang="sl-SI" sz="2600" dirty="0">
                <a:latin typeface="inherit"/>
              </a:rPr>
              <a:t>. </a:t>
            </a:r>
            <a:r>
              <a:rPr lang="sl-SI" altLang="sl-SI" sz="2600" dirty="0" err="1">
                <a:latin typeface="inherit"/>
              </a:rPr>
              <a:t>Mix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flour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salt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sugar</a:t>
            </a:r>
            <a:r>
              <a:rPr lang="sl-SI" altLang="sl-SI" sz="2600" dirty="0">
                <a:latin typeface="inherit"/>
              </a:rPr>
              <a:t>. </a:t>
            </a:r>
            <a:r>
              <a:rPr lang="sl-SI" altLang="sl-SI" sz="2600" dirty="0" err="1">
                <a:latin typeface="inherit"/>
              </a:rPr>
              <a:t>Add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melted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butter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smooth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yolks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lemon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zest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slowly</a:t>
            </a:r>
            <a:r>
              <a:rPr lang="sl-SI" altLang="sl-SI" sz="2600" dirty="0">
                <a:latin typeface="inherit"/>
              </a:rPr>
              <a:t> start to </a:t>
            </a:r>
            <a:r>
              <a:rPr lang="sl-SI" altLang="sl-SI" sz="2600" dirty="0" err="1">
                <a:latin typeface="inherit"/>
              </a:rPr>
              <a:t>knead</a:t>
            </a:r>
            <a:r>
              <a:rPr lang="sl-SI" altLang="sl-SI" sz="2600" dirty="0">
                <a:latin typeface="inherit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sl-SI" altLang="sl-SI" sz="2600" dirty="0"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>
                <a:latin typeface="inherit"/>
              </a:rPr>
              <a:t>2  </a:t>
            </a:r>
            <a:r>
              <a:rPr lang="sl-SI" altLang="sl-SI" sz="2600" dirty="0" err="1">
                <a:latin typeface="inherit"/>
              </a:rPr>
              <a:t>Gradually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add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milk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knead</a:t>
            </a:r>
            <a:r>
              <a:rPr lang="sl-SI" altLang="sl-SI" sz="2600" dirty="0">
                <a:latin typeface="inherit"/>
              </a:rPr>
              <a:t> a </a:t>
            </a:r>
            <a:r>
              <a:rPr lang="sl-SI" altLang="sl-SI" sz="2600" dirty="0" err="1">
                <a:latin typeface="inherit"/>
              </a:rPr>
              <a:t>smooth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soft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dough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that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does</a:t>
            </a:r>
            <a:r>
              <a:rPr lang="sl-SI" altLang="sl-SI" sz="2600" dirty="0">
                <a:latin typeface="inherit"/>
              </a:rPr>
              <a:t> not </a:t>
            </a:r>
            <a:r>
              <a:rPr lang="sl-SI" altLang="sl-SI" sz="2600" dirty="0" err="1">
                <a:latin typeface="inherit"/>
              </a:rPr>
              <a:t>stick</a:t>
            </a:r>
            <a:r>
              <a:rPr lang="sl-SI" altLang="sl-SI" sz="2600" dirty="0">
                <a:latin typeface="inherit"/>
              </a:rPr>
              <a:t> to us. </a:t>
            </a:r>
            <a:r>
              <a:rPr lang="sl-SI" altLang="sl-SI" sz="2600" dirty="0" err="1">
                <a:latin typeface="inherit"/>
              </a:rPr>
              <a:t>Knead</a:t>
            </a:r>
            <a:r>
              <a:rPr lang="sl-SI" altLang="sl-SI" sz="2600" dirty="0">
                <a:latin typeface="inherit"/>
              </a:rPr>
              <a:t> it </a:t>
            </a:r>
            <a:r>
              <a:rPr lang="sl-SI" altLang="sl-SI" sz="2600" dirty="0" err="1">
                <a:latin typeface="inherit"/>
              </a:rPr>
              <a:t>for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about</a:t>
            </a:r>
            <a:r>
              <a:rPr lang="sl-SI" altLang="sl-SI" sz="2600" dirty="0">
                <a:latin typeface="inherit"/>
              </a:rPr>
              <a:t> 1 </a:t>
            </a:r>
            <a:r>
              <a:rPr lang="sl-SI" altLang="sl-SI" sz="2600" dirty="0" err="1">
                <a:latin typeface="inherit"/>
              </a:rPr>
              <a:t>hour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a half.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sl-SI" altLang="sl-SI" sz="2600" dirty="0"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 err="1">
                <a:solidFill>
                  <a:srgbClr val="126990"/>
                </a:solidFill>
                <a:latin typeface="Impact" panose="020B0806030902050204" pitchFamily="34" charset="0"/>
              </a:rPr>
              <a:t>Stuffing</a:t>
            </a:r>
            <a:r>
              <a:rPr lang="sl-SI" altLang="sl-SI" sz="2600" dirty="0">
                <a:latin typeface="inherit"/>
              </a:rPr>
              <a:t>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>
                <a:latin typeface="inherit"/>
              </a:rPr>
              <a:t>1  First, </a:t>
            </a:r>
            <a:r>
              <a:rPr lang="sl-SI" altLang="sl-SI" sz="2600" dirty="0" err="1">
                <a:latin typeface="inherit"/>
              </a:rPr>
              <a:t>dissolve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butter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sugar</a:t>
            </a:r>
            <a:r>
              <a:rPr lang="sl-SI" altLang="sl-SI" sz="2600" dirty="0">
                <a:latin typeface="inherit"/>
              </a:rPr>
              <a:t> in </a:t>
            </a:r>
            <a:r>
              <a:rPr lang="sl-SI" altLang="sl-SI" sz="2600" dirty="0" err="1">
                <a:latin typeface="inherit"/>
              </a:rPr>
              <a:t>milk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add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vanilla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stick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scraping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core</a:t>
            </a:r>
            <a:r>
              <a:rPr lang="sl-SI" altLang="sl-SI" sz="2600" dirty="0">
                <a:latin typeface="inherit"/>
              </a:rPr>
              <a:t>. </a:t>
            </a:r>
            <a:r>
              <a:rPr lang="sl-SI" altLang="sl-SI" sz="2600" dirty="0" err="1">
                <a:latin typeface="inherit"/>
              </a:rPr>
              <a:t>When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everything</a:t>
            </a:r>
            <a:r>
              <a:rPr lang="sl-SI" altLang="sl-SI" sz="2600" dirty="0">
                <a:latin typeface="inherit"/>
              </a:rPr>
              <a:t> is </a:t>
            </a:r>
            <a:r>
              <a:rPr lang="sl-SI" altLang="sl-SI" sz="2600" dirty="0" err="1">
                <a:latin typeface="inherit"/>
              </a:rPr>
              <a:t>dissolved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together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add</a:t>
            </a:r>
            <a:r>
              <a:rPr lang="sl-SI" altLang="sl-SI" sz="2600" dirty="0">
                <a:latin typeface="inherit"/>
              </a:rPr>
              <a:t> rum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walnuts</a:t>
            </a:r>
            <a:r>
              <a:rPr lang="sl-SI" altLang="sl-SI" sz="2600" dirty="0">
                <a:latin typeface="inherit"/>
              </a:rPr>
              <a:t>. Let it </a:t>
            </a:r>
            <a:r>
              <a:rPr lang="sl-SI" altLang="sl-SI" sz="2600" dirty="0" err="1">
                <a:latin typeface="inherit"/>
              </a:rPr>
              <a:t>simmer</a:t>
            </a:r>
            <a:r>
              <a:rPr lang="sl-SI" altLang="sl-SI" sz="2600" dirty="0">
                <a:latin typeface="inherit"/>
              </a:rPr>
              <a:t> a bit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then</a:t>
            </a:r>
            <a:r>
              <a:rPr lang="sl-SI" altLang="sl-SI" sz="2600" dirty="0">
                <a:latin typeface="inherit"/>
              </a:rPr>
              <a:t> set </a:t>
            </a:r>
            <a:r>
              <a:rPr lang="sl-SI" altLang="sl-SI" sz="2600" dirty="0" err="1">
                <a:latin typeface="inherit"/>
              </a:rPr>
              <a:t>aside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add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eggs</a:t>
            </a:r>
            <a:r>
              <a:rPr lang="sl-SI" altLang="sl-SI" sz="2600" dirty="0">
                <a:latin typeface="inherit"/>
              </a:rPr>
              <a:t>. </a:t>
            </a:r>
            <a:r>
              <a:rPr lang="sl-SI" altLang="sl-SI" sz="2600" dirty="0" err="1">
                <a:latin typeface="inherit"/>
              </a:rPr>
              <a:t>Stir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eggs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intensively</a:t>
            </a:r>
            <a:r>
              <a:rPr lang="sl-SI" altLang="sl-SI" sz="2600" dirty="0">
                <a:latin typeface="inherit"/>
              </a:rPr>
              <a:t> so </a:t>
            </a:r>
            <a:r>
              <a:rPr lang="sl-SI" altLang="sl-SI" sz="2600" dirty="0" err="1">
                <a:latin typeface="inherit"/>
              </a:rPr>
              <a:t>that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egg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does</a:t>
            </a:r>
            <a:r>
              <a:rPr lang="sl-SI" altLang="sl-SI" sz="2600" dirty="0">
                <a:latin typeface="inherit"/>
              </a:rPr>
              <a:t> not </a:t>
            </a:r>
            <a:r>
              <a:rPr lang="sl-SI" altLang="sl-SI" sz="2600" dirty="0" err="1">
                <a:latin typeface="inherit"/>
              </a:rPr>
              <a:t>crack</a:t>
            </a:r>
            <a:r>
              <a:rPr lang="sl-SI" altLang="sl-SI" sz="2600" dirty="0">
                <a:latin typeface="inherit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sl-SI" altLang="sl-SI" sz="2600" dirty="0"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>
                <a:latin typeface="inherit"/>
              </a:rPr>
              <a:t>2  </a:t>
            </a:r>
            <a:r>
              <a:rPr lang="sl-SI" altLang="sl-SI" sz="2600" dirty="0" err="1">
                <a:latin typeface="inherit"/>
              </a:rPr>
              <a:t>Roll</a:t>
            </a:r>
            <a:r>
              <a:rPr lang="sl-SI" altLang="sl-SI" sz="2600" dirty="0">
                <a:latin typeface="inherit"/>
              </a:rPr>
              <a:t> out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dough</a:t>
            </a:r>
            <a:r>
              <a:rPr lang="sl-SI" altLang="sl-SI" sz="2600" dirty="0">
                <a:latin typeface="inherit"/>
              </a:rPr>
              <a:t> on a </a:t>
            </a:r>
            <a:r>
              <a:rPr lang="sl-SI" altLang="sl-SI" sz="2600" dirty="0" err="1">
                <a:latin typeface="inherit"/>
              </a:rPr>
              <a:t>tablecloth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spread</a:t>
            </a:r>
            <a:r>
              <a:rPr lang="sl-SI" altLang="sl-SI" sz="2600" dirty="0">
                <a:latin typeface="inherit"/>
              </a:rPr>
              <a:t> it </a:t>
            </a:r>
            <a:r>
              <a:rPr lang="sl-SI" altLang="sl-SI" sz="2600" dirty="0" err="1">
                <a:latin typeface="inherit"/>
              </a:rPr>
              <a:t>evenly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with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filling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wrap</a:t>
            </a:r>
            <a:r>
              <a:rPr lang="sl-SI" altLang="sl-SI" sz="2600" dirty="0">
                <a:latin typeface="inherit"/>
              </a:rPr>
              <a:t> it. </a:t>
            </a:r>
            <a:r>
              <a:rPr lang="sl-SI" altLang="sl-SI" sz="2600" dirty="0" err="1">
                <a:latin typeface="inherit"/>
              </a:rPr>
              <a:t>We</a:t>
            </a:r>
            <a:r>
              <a:rPr lang="sl-SI" altLang="sl-SI" sz="2600" dirty="0">
                <a:latin typeface="inherit"/>
              </a:rPr>
              <a:t> place it in a </a:t>
            </a:r>
            <a:r>
              <a:rPr lang="sl-SI" altLang="sl-SI" sz="2600" dirty="0" err="1">
                <a:latin typeface="inherit"/>
              </a:rPr>
              <a:t>well-greased</a:t>
            </a:r>
            <a:r>
              <a:rPr lang="sl-SI" altLang="sl-SI" sz="2600" dirty="0">
                <a:latin typeface="inherit"/>
              </a:rPr>
              <a:t> baker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let it rise </a:t>
            </a:r>
            <a:r>
              <a:rPr lang="sl-SI" altLang="sl-SI" sz="2600" dirty="0" err="1">
                <a:latin typeface="inherit"/>
              </a:rPr>
              <a:t>covered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again</a:t>
            </a:r>
            <a:r>
              <a:rPr lang="sl-SI" altLang="sl-SI" sz="2600" dirty="0">
                <a:latin typeface="inherit"/>
              </a:rPr>
              <a:t>, </a:t>
            </a:r>
            <a:r>
              <a:rPr lang="sl-SI" altLang="sl-SI" sz="2600" dirty="0" err="1">
                <a:latin typeface="inherit"/>
              </a:rPr>
              <a:t>but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this</a:t>
            </a:r>
            <a:r>
              <a:rPr lang="sl-SI" altLang="sl-SI" sz="2600" dirty="0">
                <a:latin typeface="inherit"/>
              </a:rPr>
              <a:t> time </a:t>
            </a:r>
            <a:r>
              <a:rPr lang="sl-SI" altLang="sl-SI" sz="2600" dirty="0" err="1">
                <a:latin typeface="inherit"/>
              </a:rPr>
              <a:t>only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for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three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quarters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of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hour</a:t>
            </a:r>
            <a:r>
              <a:rPr lang="sl-SI" altLang="sl-SI" sz="2600" dirty="0">
                <a:latin typeface="inherit"/>
              </a:rPr>
              <a:t>. </a:t>
            </a:r>
            <a:r>
              <a:rPr lang="sl-SI" altLang="sl-SI" sz="2600" dirty="0" err="1">
                <a:latin typeface="inherit"/>
              </a:rPr>
              <a:t>Coat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top </a:t>
            </a:r>
            <a:r>
              <a:rPr lang="sl-SI" altLang="sl-SI" sz="2600" dirty="0" err="1">
                <a:latin typeface="inherit"/>
              </a:rPr>
              <a:t>with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melted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butter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bake</a:t>
            </a:r>
            <a:r>
              <a:rPr lang="sl-SI" altLang="sl-SI" sz="2600" dirty="0">
                <a:latin typeface="inherit"/>
              </a:rPr>
              <a:t> at 180 </a:t>
            </a:r>
            <a:r>
              <a:rPr lang="sl-SI" altLang="sl-SI" sz="2600" dirty="0" err="1">
                <a:latin typeface="inherit"/>
              </a:rPr>
              <a:t>degrees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for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about</a:t>
            </a:r>
            <a:r>
              <a:rPr lang="sl-SI" altLang="sl-SI" sz="2600" dirty="0">
                <a:latin typeface="inherit"/>
              </a:rPr>
              <a:t> 1 </a:t>
            </a:r>
            <a:r>
              <a:rPr lang="sl-SI" altLang="sl-SI" sz="2600" dirty="0" err="1">
                <a:latin typeface="inherit"/>
              </a:rPr>
              <a:t>hour</a:t>
            </a:r>
            <a:r>
              <a:rPr lang="sl-SI" altLang="sl-SI" sz="2600" dirty="0">
                <a:latin typeface="inherit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sl-SI" altLang="sl-SI" sz="2600" dirty="0"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>
                <a:latin typeface="inherit"/>
              </a:rPr>
              <a:t>3  </a:t>
            </a:r>
            <a:r>
              <a:rPr lang="sl-SI" altLang="sl-SI" sz="2600" dirty="0" err="1">
                <a:latin typeface="inherit"/>
              </a:rPr>
              <a:t>When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walnut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roll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has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cooled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down</a:t>
            </a:r>
            <a:r>
              <a:rPr lang="sl-SI" altLang="sl-SI" sz="2600" dirty="0">
                <a:latin typeface="inherit"/>
              </a:rPr>
              <a:t> a bit, </a:t>
            </a:r>
            <a:r>
              <a:rPr lang="sl-SI" altLang="sl-SI" sz="2600" dirty="0" err="1">
                <a:latin typeface="inherit"/>
              </a:rPr>
              <a:t>turn</a:t>
            </a:r>
            <a:r>
              <a:rPr lang="sl-SI" altLang="sl-SI" sz="2600" dirty="0">
                <a:latin typeface="inherit"/>
              </a:rPr>
              <a:t> it out </a:t>
            </a:r>
            <a:r>
              <a:rPr lang="sl-SI" altLang="sl-SI" sz="2600" dirty="0" err="1">
                <a:latin typeface="inherit"/>
              </a:rPr>
              <a:t>of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the</a:t>
            </a:r>
            <a:r>
              <a:rPr lang="sl-SI" altLang="sl-SI" sz="2600" dirty="0">
                <a:latin typeface="inherit"/>
              </a:rPr>
              <a:t> pan </a:t>
            </a:r>
            <a:r>
              <a:rPr lang="sl-SI" altLang="sl-SI" sz="2600" dirty="0" err="1">
                <a:latin typeface="inherit"/>
              </a:rPr>
              <a:t>and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sprinkle</a:t>
            </a:r>
            <a:r>
              <a:rPr lang="sl-SI" altLang="sl-SI" sz="2600" dirty="0">
                <a:latin typeface="inherit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sl-SI" altLang="sl-SI" sz="2600" dirty="0" err="1">
                <a:latin typeface="inherit"/>
              </a:rPr>
              <a:t>with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powder</a:t>
            </a:r>
            <a:r>
              <a:rPr lang="sl-SI" altLang="sl-SI" sz="2600" dirty="0">
                <a:latin typeface="inherit"/>
              </a:rPr>
              <a:t> </a:t>
            </a:r>
            <a:r>
              <a:rPr lang="sl-SI" altLang="sl-SI" sz="2600" dirty="0" err="1">
                <a:latin typeface="inherit"/>
              </a:rPr>
              <a:t>sugar</a:t>
            </a:r>
            <a:r>
              <a:rPr lang="sl-SI" altLang="sl-SI" sz="2600" dirty="0">
                <a:latin typeface="inherit"/>
              </a:rPr>
              <a:t>.</a:t>
            </a:r>
            <a:r>
              <a:rPr lang="sl-SI" altLang="sl-SI" sz="2600" dirty="0"/>
              <a:t> </a:t>
            </a:r>
            <a:endParaRPr lang="sl-SI" altLang="sl-SI" sz="2600" dirty="0">
              <a:latin typeface="Arial" panose="020B0604020202020204" pitchFamily="34" charset="0"/>
            </a:endParaRPr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55591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5241" y="1565869"/>
            <a:ext cx="7944922" cy="1478570"/>
          </a:xfrm>
        </p:spPr>
        <p:txBody>
          <a:bodyPr>
            <a:normAutofit/>
          </a:bodyPr>
          <a:lstStyle/>
          <a:p>
            <a:r>
              <a:rPr lang="sl-SI" sz="9600" dirty="0" err="1">
                <a:latin typeface="Bernard MT Condensed" panose="02050806060905020404" pitchFamily="18" charset="0"/>
              </a:rPr>
              <a:t>Happy</a:t>
            </a:r>
            <a:r>
              <a:rPr lang="sl-SI" sz="9600" dirty="0">
                <a:latin typeface="Bernard MT Condensed" panose="02050806060905020404" pitchFamily="18" charset="0"/>
              </a:rPr>
              <a:t> </a:t>
            </a:r>
            <a:r>
              <a:rPr lang="sl-SI" sz="9600" dirty="0" err="1">
                <a:latin typeface="Bernard MT Condensed" panose="02050806060905020404" pitchFamily="18" charset="0"/>
              </a:rPr>
              <a:t>easter</a:t>
            </a:r>
            <a:r>
              <a:rPr lang="sl-SI" sz="9600" dirty="0">
                <a:latin typeface="Bernard MT Condensed" panose="02050806060905020404" pitchFamily="18" charset="0"/>
              </a:rPr>
              <a:t>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06" y="3044439"/>
            <a:ext cx="6501218" cy="32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Vezj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58</TotalTime>
  <Words>436</Words>
  <Application>Microsoft Office PowerPoint</Application>
  <PresentationFormat>Širokozaslonsko</PresentationFormat>
  <Paragraphs>42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5" baseType="lpstr">
      <vt:lpstr>Arial</vt:lpstr>
      <vt:lpstr>Bernard MT Condensed</vt:lpstr>
      <vt:lpstr>Impact</vt:lpstr>
      <vt:lpstr>inherit</vt:lpstr>
      <vt:lpstr>Trebuchet MS</vt:lpstr>
      <vt:lpstr>Tw Cen MT</vt:lpstr>
      <vt:lpstr>Viner Hand ITC</vt:lpstr>
      <vt:lpstr>Vezje</vt:lpstr>
      <vt:lpstr>EASTER IN SLOVENIA</vt:lpstr>
      <vt:lpstr>WHEN DO WE CELEBRATE EASTER</vt:lpstr>
      <vt:lpstr>WHAT WE DO ON EASTER</vt:lpstr>
      <vt:lpstr>HOW WE COLOUR EASTER EGGS</vt:lpstr>
      <vt:lpstr>PowerPointova predstavitev</vt:lpstr>
      <vt:lpstr>HOW TO MAKE IT</vt:lpstr>
      <vt:lpstr>Happy easter!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SLOVENIA</dc:title>
  <dc:creator>Pouk</dc:creator>
  <cp:lastModifiedBy>Pouk</cp:lastModifiedBy>
  <cp:revision>9</cp:revision>
  <dcterms:created xsi:type="dcterms:W3CDTF">2022-04-14T10:24:01Z</dcterms:created>
  <dcterms:modified xsi:type="dcterms:W3CDTF">2022-04-24T09:09:07Z</dcterms:modified>
</cp:coreProperties>
</file>